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2" r:id="rId1"/>
  </p:sldMasterIdLst>
  <p:sldIdLst>
    <p:sldId id="278" r:id="rId2"/>
    <p:sldId id="268" r:id="rId3"/>
    <p:sldId id="269" r:id="rId4"/>
    <p:sldId id="270" r:id="rId5"/>
    <p:sldId id="271" r:id="rId6"/>
    <p:sldId id="272" r:id="rId7"/>
    <p:sldId id="283" r:id="rId8"/>
    <p:sldId id="282" r:id="rId9"/>
    <p:sldId id="281" r:id="rId10"/>
    <p:sldId id="280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ladimir Tarasov" initials="VT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Rg st="1" end="11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-974" y="-3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40"/>
    </mc:Choice>
    <mc:Fallback>
      <c:style val="40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социальное взаимодействие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30</c:v>
                </c:pt>
                <c:pt idx="1">
                  <c:v>49</c:v>
                </c:pt>
                <c:pt idx="2">
                  <c:v>87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трудолюбие и целеустремленность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40</c:v>
                </c:pt>
                <c:pt idx="1">
                  <c:v>60</c:v>
                </c:pt>
                <c:pt idx="2">
                  <c:v>95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качество знаний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45</c:v>
                </c:pt>
                <c:pt idx="1">
                  <c:v>60</c:v>
                </c:pt>
                <c:pt idx="2">
                  <c:v>96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любовь к малой родине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55</c:v>
                </c:pt>
                <c:pt idx="1">
                  <c:v>70</c:v>
                </c:pt>
                <c:pt idx="2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9528064"/>
        <c:axId val="23073280"/>
        <c:axId val="0"/>
      </c:bar3DChart>
      <c:catAx>
        <c:axId val="189528064"/>
        <c:scaling>
          <c:orientation val="minMax"/>
        </c:scaling>
        <c:delete val="0"/>
        <c:axPos val="b"/>
        <c:majorTickMark val="out"/>
        <c:minorTickMark val="none"/>
        <c:tickLblPos val="nextTo"/>
        <c:crossAx val="23073280"/>
        <c:crosses val="autoZero"/>
        <c:auto val="1"/>
        <c:lblAlgn val="ctr"/>
        <c:lblOffset val="100"/>
        <c:noMultiLvlLbl val="0"/>
      </c:catAx>
      <c:valAx>
        <c:axId val="23073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95280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0F4-946A-4425-829F-D99A58BBC1F6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F9E0-49B6-4CFE-AD5E-6272E0A8582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0F4-946A-4425-829F-D99A58BBC1F6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F9E0-49B6-4CFE-AD5E-6272E0A8582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0F4-946A-4425-829F-D99A58BBC1F6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F9E0-49B6-4CFE-AD5E-6272E0A858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0F4-946A-4425-829F-D99A58BBC1F6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F9E0-49B6-4CFE-AD5E-6272E0A8582A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0F4-946A-4425-829F-D99A58BBC1F6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F9E0-49B6-4CFE-AD5E-6272E0A8582A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0F4-946A-4425-829F-D99A58BBC1F6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F9E0-49B6-4CFE-AD5E-6272E0A858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0F4-946A-4425-829F-D99A58BBC1F6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F9E0-49B6-4CFE-AD5E-6272E0A858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0F4-946A-4425-829F-D99A58BBC1F6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F9E0-49B6-4CFE-AD5E-6272E0A858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0F4-946A-4425-829F-D99A58BBC1F6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F9E0-49B6-4CFE-AD5E-6272E0A8582A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0F4-946A-4425-829F-D99A58BBC1F6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F9E0-49B6-4CFE-AD5E-6272E0A858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2C0F4-946A-4425-829F-D99A58BBC1F6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9F9E0-49B6-4CFE-AD5E-6272E0A8582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E62C0F4-946A-4425-829F-D99A58BBC1F6}" type="datetimeFigureOut">
              <a:rPr lang="ru-RU" smtClean="0"/>
              <a:t>02.03.2025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2A9F9E0-49B6-4CFE-AD5E-6272E0A8582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9.jpeg"/><Relationship Id="rId7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0" Type="http://schemas.microsoft.com/office/2007/relationships/hdphoto" Target="../media/hdphoto3.wdp"/><Relationship Id="rId4" Type="http://schemas.openxmlformats.org/officeDocument/2006/relationships/image" Target="../media/image10.jpeg"/><Relationship Id="rId9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microsoft.com/office/2007/relationships/hdphoto" Target="../media/hdphoto4.wdp"/><Relationship Id="rId7" Type="http://schemas.openxmlformats.org/officeDocument/2006/relationships/image" Target="../media/image2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microsoft.com/office/2007/relationships/hdphoto" Target="../media/hdphoto5.wdp"/><Relationship Id="rId10" Type="http://schemas.openxmlformats.org/officeDocument/2006/relationships/image" Target="../media/image32.jpeg"/><Relationship Id="rId4" Type="http://schemas.openxmlformats.org/officeDocument/2006/relationships/image" Target="../media/image27.jpeg"/><Relationship Id="rId9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infourok.ru/user/petrova-anna-grigorevna2" TargetMode="External"/><Relationship Id="rId3" Type="http://schemas.openxmlformats.org/officeDocument/2006/relationships/image" Target="../media/image35.png"/><Relationship Id="rId7" Type="http://schemas.openxmlformats.org/officeDocument/2006/relationships/hyperlink" Target="http://ddt-grivenskaya.ru/&#1087;&#1088;&#1086;&#1092;&#1077;&#1089;&#1089;&#1080;&#1086;&#1085;&#1072;&#1083;&#1100;&#1085;&#1099;&#1077;-&#1082;&#1086;&#1085;&#1082;&#1091;&#1088;&#1089;&#1099;/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ddt-grivenskaya.ru/&#1086;&#1073;&#1088;&#1072;&#1079;&#1086;&#1074;&#1072;&#1085;&#1080;&#1077;/&#1087;&#1088;&#1086;&#1075;&#1088;&#1072;&#1084;&#1084;&#1072;-&#1082;&#1088;&#1072;&#1077;&#1074;&#1077;&#1076;&#1099;-&#1080;&#1089;&#1089;&#1083;&#1077;&#1076;&#1086;&#1074;&#1072;&#1090;&#1077;&#1083;&#1080;-2/" TargetMode="External"/><Relationship Id="rId5" Type="http://schemas.openxmlformats.org/officeDocument/2006/relationships/hyperlink" Target="https://infourok.ru/dopolnitelnaya-obsherazvivayushaya-obsheobrazovatelnaya-programma-kraevedy-issledovateli-6780671.html" TargetMode="External"/><Relationship Id="rId4" Type="http://schemas.openxmlformats.org/officeDocument/2006/relationships/image" Target="../media/image36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дзаголовок 2">
            <a:extLst>
              <a:ext uri="{FF2B5EF4-FFF2-40B4-BE49-F238E27FC236}">
                <a16:creationId xmlns="" xmlns:a16="http://schemas.microsoft.com/office/drawing/2014/main" id="{7702AA81-0DF5-2225-19E4-308414A1DB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6361" y="983951"/>
            <a:ext cx="7813041" cy="470122"/>
          </a:xfrm>
        </p:spPr>
        <p:txBody>
          <a:bodyPr>
            <a:noAutofit/>
          </a:bodyPr>
          <a:lstStyle/>
          <a:p>
            <a:pPr algn="ctr"/>
            <a:endParaRPr lang="ru-RU" sz="1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 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 #</a:t>
            </a:r>
            <a:r>
              <a:rPr lang="ru-RU" b="1" dirty="0" err="1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туризмПознавательный</a:t>
            </a:r>
            <a:endParaRPr lang="ru-RU" b="1" dirty="0" smtClean="0">
              <a:solidFill>
                <a:srgbClr val="C00000"/>
              </a:solidFill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Исследовательское краеведение  </a:t>
            </a:r>
            <a:r>
              <a:rPr lang="ru-RU" b="1" dirty="0" smtClean="0">
                <a:solidFill>
                  <a:srgbClr val="C00000"/>
                </a:solidFill>
                <a:latin typeface="Times New Roman"/>
                <a:ea typeface="Calibri"/>
              </a:rPr>
              <a:t>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Туристско-краеведческая направленность</a:t>
            </a:r>
            <a:endParaRPr lang="ru-RU" sz="2200" b="1" cap="all" dirty="0" smtClean="0">
              <a:solidFill>
                <a:srgbClr val="002060"/>
              </a:solidFill>
              <a:ea typeface="Times New Roman"/>
              <a:cs typeface="+mj-cs"/>
            </a:endParaRPr>
          </a:p>
          <a:p>
            <a:pPr algn="just"/>
            <a:r>
              <a:rPr lang="ru-RU" sz="2200" b="1" cap="all" dirty="0" smtClean="0">
                <a:solidFill>
                  <a:srgbClr val="002060"/>
                </a:solidFill>
                <a:ea typeface="Times New Roman"/>
                <a:cs typeface="+mj-cs"/>
              </a:rPr>
              <a:t>Название </a:t>
            </a:r>
            <a:r>
              <a:rPr lang="ru-RU" sz="2200" b="1" cap="all" dirty="0">
                <a:solidFill>
                  <a:srgbClr val="002060"/>
                </a:solidFill>
                <a:ea typeface="Times New Roman"/>
                <a:cs typeface="+mj-cs"/>
              </a:rPr>
              <a:t>образовательной </a:t>
            </a:r>
            <a:r>
              <a:rPr lang="ru-RU" sz="2200" b="1" cap="all" dirty="0" smtClean="0">
                <a:solidFill>
                  <a:srgbClr val="002060"/>
                </a:solidFill>
                <a:ea typeface="Times New Roman"/>
                <a:cs typeface="+mj-cs"/>
              </a:rPr>
              <a:t>практики:</a:t>
            </a:r>
            <a:r>
              <a:rPr lang="ru-RU" sz="2200" b="1" cap="all" dirty="0">
                <a:solidFill>
                  <a:srgbClr val="C00000"/>
                </a:solidFill>
                <a:ea typeface="Times New Roman"/>
                <a:cs typeface="+mj-cs"/>
              </a:rPr>
              <a:t/>
            </a:r>
            <a:br>
              <a:rPr lang="ru-RU" sz="2200" b="1" cap="all" dirty="0">
                <a:solidFill>
                  <a:srgbClr val="C00000"/>
                </a:solidFill>
                <a:ea typeface="Times New Roman"/>
                <a:cs typeface="+mj-cs"/>
              </a:rPr>
            </a:br>
            <a:r>
              <a:rPr lang="ru-RU" sz="2400" dirty="0">
                <a:solidFill>
                  <a:srgbClr val="C00000"/>
                </a:solidFill>
                <a:ea typeface="Calibri"/>
              </a:rPr>
              <a:t>«Исследовательское краеведение в практике изучения родного края» </a:t>
            </a:r>
            <a:r>
              <a:rPr lang="ru-RU" sz="2400" dirty="0" smtClean="0">
                <a:solidFill>
                  <a:srgbClr val="C00000"/>
                </a:solidFill>
                <a:ea typeface="Calibri"/>
              </a:rPr>
              <a:t>(</a:t>
            </a:r>
            <a:r>
              <a:rPr lang="ru-RU" sz="2400" dirty="0">
                <a:solidFill>
                  <a:srgbClr val="C00000"/>
                </a:solidFill>
                <a:ea typeface="Calibri"/>
              </a:rPr>
              <a:t>на примере ДООП «Краеведы – исследователи»)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475A892D-A3B0-84D7-F92B-476CE7F07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4240" y="329826"/>
            <a:ext cx="8493760" cy="660399"/>
          </a:xfrm>
        </p:spPr>
        <p:txBody>
          <a:bodyPr>
            <a:normAutofit fontScale="90000"/>
          </a:bodyPr>
          <a:lstStyle/>
          <a:p>
            <a:pPr lvl="0" algn="ctr">
              <a:spcBef>
                <a:spcPts val="0"/>
              </a:spcBef>
            </a:pPr>
            <a:r>
              <a:rPr lang="ru-RU" sz="2400" b="1" dirty="0" smtClean="0">
                <a:ln w="1905">
                  <a:solidFill>
                    <a:srgbClr val="1F497D">
                      <a:lumMod val="75000"/>
                    </a:srgbClr>
                  </a:solidFill>
                </a:ln>
                <a:solidFill>
                  <a:srgbClr val="1F497D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ln w="1905">
                  <a:solidFill>
                    <a:srgbClr val="1F497D">
                      <a:lumMod val="75000"/>
                    </a:srgbClr>
                  </a:solidFill>
                </a:ln>
                <a:solidFill>
                  <a:srgbClr val="1F497D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400" b="1" dirty="0" smtClean="0">
                <a:ln w="1905">
                  <a:solidFill>
                    <a:srgbClr val="1F497D">
                      <a:lumMod val="75000"/>
                    </a:srgbClr>
                  </a:solidFill>
                </a:ln>
                <a:solidFill>
                  <a:srgbClr val="1F497D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Панель </a:t>
            </a:r>
            <a:r>
              <a:rPr lang="ru-RU" sz="2400" b="1" dirty="0">
                <a:ln w="1905">
                  <a:solidFill>
                    <a:srgbClr val="1F497D">
                      <a:lumMod val="75000"/>
                    </a:srgbClr>
                  </a:solidFill>
                </a:ln>
                <a:solidFill>
                  <a:srgbClr val="1F497D">
                    <a:lumMod val="7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методик и технологий образовательной практики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1926A0D2-819B-02F0-2740-D34E58C7CAEB}"/>
              </a:ext>
            </a:extLst>
          </p:cNvPr>
          <p:cNvSpPr/>
          <p:nvPr/>
        </p:nvSpPr>
        <p:spPr>
          <a:xfrm>
            <a:off x="1264981" y="37438"/>
            <a:ext cx="9606219" cy="584775"/>
          </a:xfrm>
          <a:prstGeom prst="rect">
            <a:avLst/>
          </a:prstGeom>
          <a:solidFill>
            <a:schemeClr val="bg1">
              <a:alpha val="53000"/>
            </a:schemeClr>
          </a:solidFill>
          <a:ln>
            <a:solidFill>
              <a:schemeClr val="accent1">
                <a:alpha val="53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Муници</a:t>
            </a:r>
            <a:r>
              <a:rPr lang="ru-RU" sz="1600" i="1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п</a:t>
            </a:r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альное </a:t>
            </a:r>
            <a:r>
              <a:rPr lang="ru-RU" sz="1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бюджетное учреждение</a:t>
            </a:r>
          </a:p>
          <a:p>
            <a:pPr algn="ctr"/>
            <a:r>
              <a:rPr lang="ru-RU" sz="16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Дополнительного образования дом детского творчества станицы Гривенской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D862F936-2AC3-7AAE-2AED-081FCC292BAF}"/>
              </a:ext>
            </a:extLst>
          </p:cNvPr>
          <p:cNvSpPr/>
          <p:nvPr/>
        </p:nvSpPr>
        <p:spPr>
          <a:xfrm>
            <a:off x="4414520" y="4441516"/>
            <a:ext cx="7371080" cy="16527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Автор  </a:t>
            </a:r>
            <a:r>
              <a:rPr lang="ru-RU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практики: </a:t>
            </a:r>
            <a:r>
              <a:rPr lang="ru-RU" sz="2000" b="1" i="1" dirty="0" smtClean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Петрова Анна Григорьевна</a:t>
            </a:r>
          </a:p>
          <a:p>
            <a:pPr algn="ctr"/>
            <a:endParaRPr lang="ru-RU" sz="1400" dirty="0" smtClean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педагог </a:t>
            </a:r>
            <a:r>
              <a:rPr lang="ru-RU" sz="1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дополнительного образования </a:t>
            </a:r>
          </a:p>
          <a:p>
            <a:pPr algn="ctr"/>
            <a:r>
              <a:rPr lang="ru-RU" sz="1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высшей квалификационной </a:t>
            </a:r>
            <a:r>
              <a:rPr lang="ru-RU" sz="1400" dirty="0" smtClean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cs typeface="Times New Roman" panose="02020603050405020304" pitchFamily="18" charset="0"/>
              </a:rPr>
              <a:t>категории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i="1" dirty="0" smtClean="0">
                <a:solidFill>
                  <a:srgbClr val="C00000"/>
                </a:solidFill>
                <a:ea typeface="Calibri"/>
                <a:cs typeface="Times New Roman"/>
              </a:rPr>
              <a:t> </a:t>
            </a:r>
            <a:endParaRPr lang="ru-RU" sz="14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Public\Pictures\ДДТ\W4hxlMip6X--e93CVd6bAqUYqPwYdYcaJvjdB0lvfPng6TkadQ4A9IttbvPBZD6wniGfnl-NqPOxgaw_Vj3i_sy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120" y="1178499"/>
            <a:ext cx="1859403" cy="185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ДДТ №2\Desktop\logo-RMTS-KK-v-kruge-2048x204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82" y="1168023"/>
            <a:ext cx="1967456" cy="186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ДДТ №2\Desktop\вуц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2" y="4931223"/>
            <a:ext cx="4317998" cy="168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552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475A892D-A3B0-84D7-F92B-476CE7F07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040" y="203200"/>
            <a:ext cx="11760200" cy="6319520"/>
          </a:xfrm>
        </p:spPr>
        <p:txBody>
          <a:bodyPr>
            <a:normAutofit/>
          </a:bodyPr>
          <a:lstStyle/>
          <a:p>
            <a:pPr marL="182880" indent="0">
              <a:spcAft>
                <a:spcPts val="0"/>
              </a:spcAft>
              <a:buNone/>
            </a:pPr>
            <a:r>
              <a:rPr lang="ru-RU" sz="2000" u="sng" dirty="0" smtClean="0">
                <a:solidFill>
                  <a:srgbClr val="FF0000"/>
                </a:solidFill>
                <a:latin typeface="Times New Roman"/>
                <a:ea typeface="Times New Roman"/>
              </a:rPr>
              <a:t>ПРИОРИТЕТНЫЕ     НАПРАВЛЕНИЯ</a:t>
            </a:r>
            <a:r>
              <a:rPr lang="ru-RU" sz="2000" u="sng" dirty="0" smtClean="0">
                <a:solidFill>
                  <a:schemeClr val="tx2">
                    <a:lumMod val="75000"/>
                  </a:schemeClr>
                </a:solidFill>
                <a:latin typeface="Times New Roman"/>
                <a:ea typeface="Times New Roman"/>
              </a:rPr>
              <a:t>:</a:t>
            </a:r>
            <a:r>
              <a:rPr lang="ru-RU" sz="3600" u="sng" dirty="0" smtClean="0">
                <a:solidFill>
                  <a:srgbClr val="002060"/>
                </a:solidFill>
                <a:latin typeface="Times New Roman"/>
                <a:ea typeface="Times New Roman"/>
              </a:rPr>
              <a:t/>
            </a:r>
            <a:br>
              <a:rPr lang="ru-RU" sz="3600" u="sng" dirty="0" smtClean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3600" u="sng" dirty="0" smtClean="0">
                <a:solidFill>
                  <a:srgbClr val="002060"/>
                </a:solidFill>
                <a:latin typeface="Times New Roman"/>
                <a:ea typeface="Times New Roman"/>
              </a:rPr>
              <a:t/>
            </a:r>
            <a:br>
              <a:rPr lang="ru-RU" sz="3600" u="sng" dirty="0" smtClean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4000" dirty="0">
                <a:solidFill>
                  <a:srgbClr val="002060"/>
                </a:solidFill>
                <a:latin typeface="Times New Roman"/>
                <a:ea typeface="Times New Roman"/>
              </a:rPr>
              <a:t/>
            </a:r>
            <a:br>
              <a:rPr lang="ru-RU" sz="4000" dirty="0">
                <a:solidFill>
                  <a:srgbClr val="002060"/>
                </a:solidFill>
                <a:latin typeface="Times New Roman"/>
                <a:ea typeface="Times New Roman"/>
              </a:rPr>
            </a:b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84480" y="665480"/>
            <a:ext cx="7437120" cy="1209040"/>
          </a:xfrm>
          <a:prstGeom prst="notchedRightArrow">
            <a:avLst/>
          </a:prstGeom>
          <a:ln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Туристско-краеведческие возможности края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84480" y="2072640"/>
            <a:ext cx="5618480" cy="1209040"/>
          </a:xfrm>
          <a:prstGeom prst="notchedRightArrow">
            <a:avLst/>
          </a:prstGeom>
          <a:ln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История кубанского казачества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352212" y="3770819"/>
            <a:ext cx="7196667" cy="1209040"/>
          </a:xfrm>
          <a:prstGeom prst="notchedRightArrow">
            <a:avLst/>
          </a:prstGeom>
          <a:ln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Военно-патриотическая работа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4" name="Стрелка вправо с вырезом 13"/>
          <p:cNvSpPr/>
          <p:nvPr/>
        </p:nvSpPr>
        <p:spPr>
          <a:xfrm>
            <a:off x="284480" y="5171440"/>
            <a:ext cx="5618480" cy="1209040"/>
          </a:xfrm>
          <a:prstGeom prst="notchedRightArrow">
            <a:avLst/>
          </a:prstGeom>
          <a:ln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Культура Краснодарского рая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HP\Documents\СЕРДЦЕ ДЕТЯМ\DSC0118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36" b="14251"/>
          <a:stretch/>
        </p:blipFill>
        <p:spPr bwMode="auto">
          <a:xfrm>
            <a:off x="7894320" y="131714"/>
            <a:ext cx="3769360" cy="1930766"/>
          </a:xfrm>
          <a:prstGeom prst="rect">
            <a:avLst/>
          </a:prstGeom>
          <a:noFill/>
          <a:ln w="38100"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P\Documents\СЕРДЦЕ ДЕТЯМ\ДЛЯ РОЛИКА МНЕ\моя работа  все что для конк\путешествия\IMG-20220814-WA007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74" b="18732"/>
          <a:stretch/>
        </p:blipFill>
        <p:spPr bwMode="auto">
          <a:xfrm>
            <a:off x="5970693" y="1874520"/>
            <a:ext cx="4104640" cy="1708339"/>
          </a:xfrm>
          <a:prstGeom prst="rect">
            <a:avLst/>
          </a:prstGeom>
          <a:noFill/>
          <a:ln w="28575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P\Documents\СЕРДЦЕ ДЕТЯМ\к ролику слайды\патриот\5 материал о Гудыме В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17" b="34865"/>
          <a:stretch/>
        </p:blipFill>
        <p:spPr bwMode="auto">
          <a:xfrm>
            <a:off x="7686994" y="3281680"/>
            <a:ext cx="4505006" cy="1717033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HP\Documents\СЕРДЦЕ ДЕТЯМ\к ролику слайды\культура\DSCN502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28" b="14999"/>
          <a:stretch/>
        </p:blipFill>
        <p:spPr bwMode="auto">
          <a:xfrm>
            <a:off x="6243319" y="4830858"/>
            <a:ext cx="3864884" cy="1813782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33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475A892D-A3B0-84D7-F92B-476CE7F07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0523" y="203200"/>
            <a:ext cx="10022717" cy="3068320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/>
                <a:ea typeface="Times New Roman"/>
              </a:rPr>
              <a:t>категории </a:t>
            </a:r>
            <a:r>
              <a:rPr lang="ru-RU" sz="28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обучающихся:</a:t>
            </a:r>
            <a:br>
              <a:rPr lang="ru-RU" sz="2800" b="1" dirty="0" smtClean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дети 12-16 лет,</a:t>
            </a:r>
            <a:r>
              <a:rPr lang="ru-RU" sz="2800" b="1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демонстрирующие </a:t>
            </a:r>
            <a:r>
              <a:rPr lang="ru-RU" sz="2800" b="1" dirty="0">
                <a:solidFill>
                  <a:srgbClr val="C00000"/>
                </a:solidFill>
                <a:latin typeface="Times New Roman"/>
                <a:ea typeface="Times New Roman"/>
              </a:rPr>
              <a:t>различные образовательные результаты, с ОВЗ и с </a:t>
            </a:r>
            <a:r>
              <a:rPr lang="ru-RU" sz="28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различным </a:t>
            </a:r>
            <a:r>
              <a:rPr lang="ru-RU" sz="2800" b="1" dirty="0">
                <a:solidFill>
                  <a:srgbClr val="C00000"/>
                </a:solidFill>
                <a:latin typeface="Times New Roman"/>
                <a:ea typeface="Times New Roman"/>
              </a:rPr>
              <a:t>социальным </a:t>
            </a:r>
            <a:r>
              <a:rPr lang="ru-RU" sz="28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статусом</a:t>
            </a:r>
            <a:br>
              <a:rPr lang="ru-RU" sz="2800" b="1" dirty="0" smtClean="0">
                <a:solidFill>
                  <a:srgbClr val="C00000"/>
                </a:solidFill>
                <a:latin typeface="Times New Roman"/>
                <a:ea typeface="Times New Roman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/>
                <a:ea typeface="Times New Roman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Times New Roman"/>
                <a:ea typeface="Times New Roman"/>
              </a:rPr>
            </a:br>
            <a:r>
              <a:rPr lang="ru-RU" sz="48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цель практики:</a:t>
            </a:r>
            <a:br>
              <a:rPr lang="ru-RU" sz="4800" b="1" dirty="0" smtClean="0">
                <a:solidFill>
                  <a:srgbClr val="C00000"/>
                </a:solidFill>
                <a:latin typeface="Times New Roman"/>
                <a:ea typeface="Times New Roman"/>
              </a:rPr>
            </a:br>
            <a:r>
              <a:rPr lang="ru-RU" sz="4800" b="1" dirty="0">
                <a:solidFill>
                  <a:srgbClr val="C00000"/>
                </a:solidFill>
                <a:latin typeface="Times New Roman"/>
                <a:ea typeface="Times New Roman"/>
              </a:rPr>
              <a:t/>
            </a:r>
            <a:br>
              <a:rPr lang="ru-RU" sz="4800" b="1" dirty="0">
                <a:solidFill>
                  <a:srgbClr val="C00000"/>
                </a:solidFill>
                <a:latin typeface="Times New Roman"/>
                <a:ea typeface="Times New Roman"/>
              </a:rPr>
            </a:br>
            <a:r>
              <a:rPr lang="ru-RU" sz="2800" b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/>
            </a:r>
            <a:br>
              <a:rPr lang="ru-RU" sz="2800" b="1" dirty="0" smtClean="0">
                <a:solidFill>
                  <a:srgbClr val="C00000"/>
                </a:solidFill>
                <a:latin typeface="Times New Roman"/>
                <a:ea typeface="Times New Roman"/>
              </a:rPr>
            </a:br>
            <a:r>
              <a:rPr lang="ru-RU" sz="2800" b="1" dirty="0">
                <a:solidFill>
                  <a:srgbClr val="C00000"/>
                </a:solidFill>
                <a:latin typeface="Times New Roman"/>
                <a:ea typeface="Times New Roman"/>
              </a:rPr>
              <a:t/>
            </a:r>
            <a:br>
              <a:rPr lang="ru-RU" sz="2800" b="1" dirty="0">
                <a:solidFill>
                  <a:srgbClr val="C00000"/>
                </a:solidFill>
                <a:latin typeface="Times New Roman"/>
                <a:ea typeface="Times New Roman"/>
              </a:rPr>
            </a:b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Public\Pictures\ДДТ\W4hxlMip6X--e93CVd6bAqUYqPwYdYcaJvjdB0lvfPng6TkadQ4A9IttbvPBZD6wniGfnl-NqPOxgaw_Vj3i_sy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" y="200438"/>
            <a:ext cx="1859403" cy="185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4000" y="2776458"/>
            <a:ext cx="1130808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4000" b="1" dirty="0" smtClean="0">
                <a:solidFill>
                  <a:srgbClr val="000000"/>
                </a:solidFill>
                <a:effectLst>
                  <a:reflection blurRad="6350" stA="55000" endA="300" endPos="45500" dir="5400000" sy="-100000" algn="bl" rotWithShape="0"/>
                </a:effectLst>
                <a:latin typeface="Times New Roman"/>
                <a:ea typeface="Times New Roman"/>
                <a:cs typeface="+mj-cs"/>
              </a:rPr>
              <a:t> </a:t>
            </a:r>
            <a:r>
              <a:rPr lang="ru-RU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Calibri"/>
                <a:cs typeface="+mj-cs"/>
              </a:rPr>
              <a:t>формирование компетенции учащихся о традиционной казачьей культуре, истории  и быта  казачества через исследовательскую деятельность.</a:t>
            </a:r>
            <a:r>
              <a:rPr lang="ru-RU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Calibri"/>
                <a:cs typeface="+mj-cs"/>
              </a:rPr>
              <a:t/>
            </a:r>
            <a:br>
              <a:rPr lang="ru-RU" sz="4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/>
                <a:ea typeface="Calibri"/>
                <a:cs typeface="+mj-cs"/>
              </a:rPr>
            </a:br>
            <a:endParaRPr lang="ru-RU" sz="4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38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475A892D-A3B0-84D7-F92B-476CE7F07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4400" y="203200"/>
            <a:ext cx="9768840" cy="1595120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rgbClr val="002060"/>
                </a:solidFill>
                <a:latin typeface="Times New Roman"/>
                <a:ea typeface="Times New Roman"/>
              </a:rPr>
              <a:t>научно-педагогические и методические </a:t>
            </a: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подходы:</a:t>
            </a:r>
            <a:r>
              <a:rPr lang="ru-RU" sz="4000" dirty="0" smtClean="0">
                <a:solidFill>
                  <a:srgbClr val="000000"/>
                </a:solidFill>
                <a:latin typeface="Times New Roman"/>
                <a:ea typeface="Times New Roman"/>
              </a:rPr>
              <a:t/>
            </a:r>
            <a:br>
              <a:rPr lang="ru-RU" sz="4000" dirty="0" smtClean="0">
                <a:solidFill>
                  <a:srgbClr val="000000"/>
                </a:solidFill>
                <a:latin typeface="Times New Roman"/>
                <a:ea typeface="Times New Roman"/>
              </a:rPr>
            </a:br>
            <a:endParaRPr lang="ru-RU" sz="2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Public\Pictures\ДДТ\W4hxlMip6X--e93CVd6bAqUYqPwYdYcaJvjdB0lvfPng6TkadQ4A9IttbvPBZD6wniGfnl-NqPOxgaw_Vj3i_sy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" y="168540"/>
            <a:ext cx="1409600" cy="14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трелка вправо с вырезом 3"/>
          <p:cNvSpPr/>
          <p:nvPr/>
        </p:nvSpPr>
        <p:spPr>
          <a:xfrm>
            <a:off x="233680" y="1432560"/>
            <a:ext cx="5080000" cy="1940560"/>
          </a:xfrm>
          <a:prstGeom prst="notchedRightArrow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90805" marR="87630" lvl="0" indent="450215" algn="just">
              <a:lnSpc>
                <a:spcPct val="115000"/>
              </a:lnSpc>
              <a:spcAft>
                <a:spcPts val="20"/>
              </a:spcAft>
            </a:pPr>
            <a:r>
              <a:rPr lang="ru-RU" sz="1400" b="1" i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ПРОБЛЕМНЫЙ, ПОИСКОВЫЙ И ПРОЕКТНО-ИССЛЕДОВАТЕЛЬСКИЙ МЕТОД ФОРМИРОВАНИЯ УЧЕБНОЙ ДЕЯТЕЛЬНОСТИ</a:t>
            </a:r>
            <a:endParaRPr lang="ru-RU" sz="1400" b="1" i="1" dirty="0">
              <a:solidFill>
                <a:schemeClr val="accent6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</p:txBody>
      </p:sp>
      <p:sp>
        <p:nvSpPr>
          <p:cNvPr id="14" name="Стрелка вправо с вырезом 13"/>
          <p:cNvSpPr/>
          <p:nvPr/>
        </p:nvSpPr>
        <p:spPr>
          <a:xfrm>
            <a:off x="101600" y="2887980"/>
            <a:ext cx="5547360" cy="3746500"/>
          </a:xfrm>
          <a:prstGeom prst="notchedRightArrow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90805" marR="87630" lvl="0" indent="450215" algn="just">
              <a:lnSpc>
                <a:spcPct val="115000"/>
              </a:lnSpc>
              <a:spcAft>
                <a:spcPts val="20"/>
              </a:spcAft>
            </a:pPr>
            <a:r>
              <a:rPr lang="ru-RU" sz="1600" b="1" i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  <a:cs typeface="Times New Roman"/>
              </a:rPr>
              <a:t>ЭЛЕМЕНТЫ ТЕХНОЛОГИИ ГРУППОВОГО ОБУЧЕНИЯ, ЗДОРОВЬЕСБЕРЕГАЮЩГО; ИГРОВОЙ ДЕЯТЕЛЬНОСТИ; ТЕХНОЛОГИЯ СОТРУДНИЧЕСТВА. </a:t>
            </a:r>
            <a:endParaRPr lang="ru-RU" sz="1600" b="1" i="1" dirty="0">
              <a:solidFill>
                <a:schemeClr val="accent6">
                  <a:lumMod val="75000"/>
                </a:schemeClr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3075" name="Picture 3" descr="C:\Users\HP\Desktop\ПРЕДСТАВЛЕНИЕ\живое общение\DSCN120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5" t="24049"/>
          <a:stretch/>
        </p:blipFill>
        <p:spPr bwMode="auto">
          <a:xfrm>
            <a:off x="5496560" y="989489"/>
            <a:ext cx="2717103" cy="2236311"/>
          </a:xfrm>
          <a:prstGeom prst="rect">
            <a:avLst/>
          </a:prstGeom>
          <a:noFill/>
          <a:ln w="3810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HP\Desktop\ПРЕДСТАВЛЕНИЕ\библиотеки\20250226_11532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8" r="24463"/>
          <a:stretch/>
        </p:blipFill>
        <p:spPr bwMode="auto">
          <a:xfrm>
            <a:off x="10422090" y="873340"/>
            <a:ext cx="1625599" cy="2128520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HP\Desktop\ПРЕДСТАВЛЕНИЕ\20250219_14490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537" b="16491"/>
          <a:stretch/>
        </p:blipFill>
        <p:spPr bwMode="auto">
          <a:xfrm>
            <a:off x="6658351" y="3395980"/>
            <a:ext cx="3763739" cy="1584960"/>
          </a:xfrm>
          <a:prstGeom prst="rect">
            <a:avLst/>
          </a:prstGeom>
          <a:noFill/>
          <a:ln w="38100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HP\Desktop\ПРЕДСТАВЛЕНИЕ\музеи посещ\IMG-20220814-WA010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3137" y="4724400"/>
            <a:ext cx="2623912" cy="191008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HP\Desktop\ПРЕДСТАВЛЕНИЕ\4f8f3be6-93d1-4414-b412-bdccdf092c48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90" b="26513"/>
          <a:stretch/>
        </p:blipFill>
        <p:spPr bwMode="auto">
          <a:xfrm>
            <a:off x="5078602" y="4980940"/>
            <a:ext cx="4065398" cy="1704340"/>
          </a:xfrm>
          <a:prstGeom prst="rect">
            <a:avLst/>
          </a:prstGeom>
          <a:noFill/>
          <a:ln w="38100">
            <a:solidFill>
              <a:schemeClr val="bg2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HP\Desktop\ПРЕДСТАВЛЕНИЕ\живое общение\Рисунок1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216" y="1412653"/>
            <a:ext cx="2529841" cy="1960467"/>
          </a:xfrm>
          <a:prstGeom prst="rect">
            <a:avLst/>
          </a:prstGeom>
          <a:noFill/>
          <a:ln w="38100">
            <a:solidFill>
              <a:schemeClr val="accent6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16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475A892D-A3B0-84D7-F92B-476CE7F07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4400" y="203200"/>
            <a:ext cx="9768840" cy="178552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СОХРАНЕНИЕ ТРАДИЦИЙ</a:t>
            </a:r>
            <a:b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>музеи, исследовательские работы, мероприятия</a:t>
            </a:r>
            <a:r>
              <a:rPr lang="ru-RU" sz="2800" dirty="0">
                <a:solidFill>
                  <a:srgbClr val="C00000"/>
                </a:solidFill>
                <a:latin typeface="Times New Roman"/>
                <a:ea typeface="Times New Roman"/>
              </a:rPr>
              <a:t/>
            </a:r>
            <a:br>
              <a:rPr lang="ru-RU" sz="2800" dirty="0">
                <a:solidFill>
                  <a:srgbClr val="C00000"/>
                </a:solidFill>
                <a:latin typeface="Times New Roman"/>
                <a:ea typeface="Times New Roman"/>
              </a:rPr>
            </a:br>
            <a:endParaRPr lang="ru-RU" sz="2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Public\Pictures\ДДТ\W4hxlMip6X--e93CVd6bAqUYqPwYdYcaJvjdB0lvfPng6TkadQ4A9IttbvPBZD6wniGfnl-NqPOxgaw_Vj3i_sy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" y="129318"/>
            <a:ext cx="1859403" cy="185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HP\Desktop\фото к конкурсу\кубанские традиции\DSCN50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52" r="11556"/>
          <a:stretch/>
        </p:blipFill>
        <p:spPr bwMode="auto">
          <a:xfrm>
            <a:off x="4193764" y="4496732"/>
            <a:ext cx="3659916" cy="2208123"/>
          </a:xfrm>
          <a:prstGeom prst="rect">
            <a:avLst/>
          </a:prstGeom>
          <a:ln w="38100" cap="sq">
            <a:solidFill>
              <a:srgbClr val="FFFF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4098" name="Picture 2" descr="C:\Users\HP\Documents\СЕРДЦЕ ДЕТЯМ\к ролику слайды\патриот\20250211_1609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" y="2045143"/>
            <a:ext cx="4135120" cy="2386514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HP\Documents\СЕРДЦЕ ДЕТЯМ\к ролику слайды\патриот\20250211_16093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73652">
            <a:off x="768713" y="4081609"/>
            <a:ext cx="3085374" cy="2314030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HP\Desktop\для РФ  конкурса перед25\.бюбь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314" y="2108974"/>
            <a:ext cx="3296285" cy="2258849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HP\Desktop\для РФ  конкурса перед25\рбьти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4720" y="1493414"/>
            <a:ext cx="3505200" cy="2387600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HP\Desktop\для РФ  конкурса перед25\рбьтт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9095" y="2687214"/>
            <a:ext cx="2803019" cy="1954635"/>
          </a:xfrm>
          <a:prstGeom prst="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HP\Desktop\для РФ  конкурса перед25\поь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359" y="4538842"/>
            <a:ext cx="2990563" cy="2087972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08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>
            <a:extLst>
              <a:ext uri="{FF2B5EF4-FFF2-40B4-BE49-F238E27FC236}">
                <a16:creationId xmlns="" xmlns:a16="http://schemas.microsoft.com/office/drawing/2014/main" id="{475A892D-A3B0-84D7-F92B-476CE7F07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4400" y="203200"/>
            <a:ext cx="9768840" cy="5346700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/>
                <a:ea typeface="Times New Roman"/>
              </a:rPr>
              <a:t>новизна в подходе            преподавания </a:t>
            </a: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4000" dirty="0">
                <a:solidFill>
                  <a:srgbClr val="002060"/>
                </a:solidFill>
                <a:latin typeface="Times New Roman"/>
                <a:ea typeface="Times New Roman"/>
              </a:rPr>
              <a:t/>
            </a:r>
            <a:br>
              <a:rPr lang="ru-RU" sz="4000" dirty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4000" dirty="0">
                <a:solidFill>
                  <a:srgbClr val="002060"/>
                </a:solidFill>
                <a:latin typeface="Times New Roman"/>
                <a:ea typeface="Times New Roman"/>
              </a:rPr>
              <a:t/>
            </a:r>
            <a:br>
              <a:rPr lang="ru-RU" sz="4000" dirty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  <a:t/>
            </a:r>
            <a:br>
              <a:rPr lang="ru-RU" sz="4000" dirty="0" smtClean="0">
                <a:solidFill>
                  <a:srgbClr val="002060"/>
                </a:solidFill>
                <a:latin typeface="Times New Roman"/>
                <a:ea typeface="Times New Roman"/>
              </a:rPr>
            </a:br>
            <a:r>
              <a:rPr lang="ru-RU" sz="28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/>
                <a:ea typeface="Times New Roman"/>
              </a:rPr>
              <a:t/>
            </a:r>
            <a:br>
              <a:rPr lang="ru-RU" sz="2800" dirty="0">
                <a:solidFill>
                  <a:srgbClr val="C00000"/>
                </a:solidFill>
                <a:latin typeface="Times New Roman"/>
                <a:ea typeface="Times New Roman"/>
              </a:rPr>
            </a:br>
            <a:endParaRPr lang="ru-RU" sz="27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 descr="C:\Users\Public\Pictures\ДДТ\W4hxlMip6X--e93CVd6bAqUYqPwYdYcaJvjdB0lvfPng6TkadQ4A9IttbvPBZD6wniGfnl-NqPOxgaw_Vj3i_sy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9798"/>
            <a:ext cx="1859403" cy="1859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174240" y="947320"/>
            <a:ext cx="9824720" cy="200924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</a:rPr>
              <a:t>ОРГАНИЗАЦИЯ ИНДИВИДУАЛЬНОЙ И КОЛЛЕКТИВНО-ТВОРЧЕСКОЙ ДЕЯТЕЛЬНОСТИ УЧАЩИХСЯ ПО ПРИОБРЕТЕНИЮ НОВЫХ ЗНАНИЙ ОБ ИСТОРИИ И КУЛЬТУРЕ РОДНОГО КРАЯ ИЗ РАЗНЫХ ИСТОЧНИКОВ ИНФОРМАЦИИ, ТВОРЧЕСКАЯ ПЕРЕРАБОТКА ИНФОРМАЦИИ И СОЗДАНИЕ САМОСТОЯТЕЛЬНЫХ ИССЛЕДОВАНИЙ, ПРОЕКТОВ. </a:t>
            </a:r>
            <a:endParaRPr lang="ru-RU" sz="2000" b="1" i="1" dirty="0">
              <a:solidFill>
                <a:schemeClr val="accent6">
                  <a:lumMod val="75000"/>
                </a:schemeClr>
              </a:solidFill>
              <a:latin typeface="Times New Roman"/>
              <a:ea typeface="SimSun"/>
            </a:endParaRPr>
          </a:p>
        </p:txBody>
      </p:sp>
      <p:pic>
        <p:nvPicPr>
          <p:cNvPr id="5123" name="Picture 3" descr="C:\Users\HP\Desktop\ПРЕДСТАВЛЕНИЕ\живое общение\DSCN107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080" y="2793919"/>
            <a:ext cx="4795520" cy="3596418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HP\Desktop\фото к конкурсу\кубанские традиции\DSCN499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2" r="11807"/>
          <a:stretch/>
        </p:blipFill>
        <p:spPr bwMode="auto">
          <a:xfrm>
            <a:off x="91340" y="2696988"/>
            <a:ext cx="3129969" cy="2430655"/>
          </a:xfrm>
          <a:prstGeom prst="rect">
            <a:avLst/>
          </a:prstGeom>
          <a:ln w="381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122" name="Picture 2" descr="C:\Users\HP\Documents\СЕРДЦЕ ДЕТЯМ\ДЛЯ РОЛИКА МНЕ\моя работа  все что для конк\культура и фольклор\IMG-20231118-WA003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1" t="25838" r="4348"/>
          <a:stretch/>
        </p:blipFill>
        <p:spPr bwMode="auto">
          <a:xfrm>
            <a:off x="3007704" y="3564349"/>
            <a:ext cx="4449736" cy="280420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HP\Desktop\ПРЕДСТАВЛЕНИЕ\музеи посещ\ккпк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60" y="4844852"/>
            <a:ext cx="2495320" cy="1871663"/>
          </a:xfrm>
          <a:prstGeom prst="rect">
            <a:avLst/>
          </a:prstGeom>
          <a:noFill/>
          <a:ln w="28575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531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8480" y="223520"/>
            <a:ext cx="11501120" cy="61976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</a:rPr>
              <a:t>ОБРАЗОВАТЕЛЬНЫЙ РЕЗУЛЬТАТ ПРАКТИКИ</a:t>
            </a:r>
            <a:endParaRPr lang="ru-RU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2240" y="812800"/>
            <a:ext cx="11714480" cy="59334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образовательные: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600" dirty="0">
              <a:latin typeface="Times New Roman"/>
              <a:ea typeface="SimSun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- сформирована гражданственность, любовь к Родине, на примерах истории развития Кубанского казачества, его традиций и культуры;</a:t>
            </a:r>
            <a:endParaRPr lang="ru-RU" sz="1400" dirty="0">
              <a:latin typeface="Calibri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- исследованы этапы исторического развития Кубани, своего района, своей станицы;</a:t>
            </a:r>
            <a:endParaRPr lang="ru-RU" sz="1400" dirty="0">
              <a:latin typeface="Calibri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- ознакомлены с профессиями – экскурсовод,  культуролог, краевед, музеевед, этнограф;</a:t>
            </a:r>
            <a:endParaRPr lang="ru-RU" sz="1400" dirty="0">
              <a:latin typeface="Calibri"/>
              <a:ea typeface="Calibri"/>
            </a:endParaRPr>
          </a:p>
          <a:p>
            <a:pPr marL="38100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 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</a:t>
            </a:r>
            <a:r>
              <a:rPr lang="ru-RU" dirty="0" smtClean="0">
                <a:latin typeface="Times New Roman"/>
                <a:ea typeface="SimSun"/>
                <a:cs typeface="Times New Roman"/>
              </a:rPr>
              <a:t>формировано </a:t>
            </a:r>
            <a:r>
              <a:rPr lang="ru-RU" dirty="0">
                <a:latin typeface="Times New Roman"/>
                <a:ea typeface="SimSun"/>
                <a:cs typeface="Times New Roman"/>
              </a:rPr>
              <a:t>представление о казачестве и о культуре Краснодарского края;</a:t>
            </a:r>
            <a:endParaRPr lang="ru-RU" sz="1600" dirty="0">
              <a:latin typeface="Times New Roman"/>
              <a:ea typeface="SimSun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личностные:</a:t>
            </a:r>
            <a:endParaRPr lang="ru-RU" sz="1600" dirty="0">
              <a:latin typeface="Times New Roman"/>
              <a:ea typeface="SimSun"/>
              <a:cs typeface="Mangal"/>
            </a:endParaRPr>
          </a:p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  развит эстетический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вкус;</a:t>
            </a:r>
            <a:r>
              <a:rPr lang="ru-RU" sz="1600" dirty="0" smtClean="0">
                <a:latin typeface="Times New Roman"/>
                <a:ea typeface="SimSun"/>
                <a:cs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творческие способности;</a:t>
            </a:r>
            <a:r>
              <a:rPr lang="ru-RU" sz="1600" dirty="0" smtClean="0">
                <a:latin typeface="Times New Roman"/>
                <a:ea typeface="SimSun"/>
                <a:cs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стремление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доводить начатое дело до конца;</a:t>
            </a:r>
            <a:endParaRPr lang="ru-RU" sz="1600" dirty="0">
              <a:latin typeface="Times New Roman"/>
              <a:ea typeface="SimSun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освоены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универсальные учебные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действия;</a:t>
            </a:r>
            <a:r>
              <a:rPr lang="ru-RU" sz="1600" dirty="0">
                <a:latin typeface="Times New Roman"/>
                <a:ea typeface="SimSun"/>
                <a:cs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освоены способы решения проблем творческого и поискового характера;</a:t>
            </a:r>
            <a:endParaRPr lang="ru-RU" sz="1600" dirty="0" smtClean="0">
              <a:latin typeface="Times New Roman"/>
              <a:ea typeface="SimSun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развита активная жизненная позиция, сознательная дисциплина, мотивация на учебную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деятельность.</a:t>
            </a:r>
            <a:endParaRPr lang="ru-RU" sz="1600" dirty="0">
              <a:latin typeface="Times New Roman"/>
              <a:ea typeface="SimSun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      </a:t>
            </a:r>
            <a:r>
              <a:rPr lang="ru-RU" b="1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метапредметные</a:t>
            </a:r>
            <a:r>
              <a:rPr lang="ru-RU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:</a:t>
            </a:r>
            <a:endParaRPr lang="ru-RU" sz="1600" dirty="0">
              <a:latin typeface="Times New Roman"/>
              <a:ea typeface="SimSun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возрождены духовные, исторические и военно-патриотические традиции Кубанского казачества;</a:t>
            </a:r>
            <a:endParaRPr lang="ru-RU" sz="1600" dirty="0">
              <a:latin typeface="Times New Roman"/>
              <a:ea typeface="SimSun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приобщены  к общечеловеческим ценностям, по средствам изучения основ православной культуры;</a:t>
            </a:r>
            <a:endParaRPr lang="ru-RU" sz="1600" dirty="0">
              <a:latin typeface="Times New Roman"/>
              <a:ea typeface="SimSun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сформированы духовные ценности, гордости и уважения к своим современникам и предкам;</a:t>
            </a:r>
            <a:endParaRPr lang="ru-RU" sz="1600" dirty="0">
              <a:latin typeface="Times New Roman"/>
              <a:ea typeface="SimSun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- сформированы умения понимать причины успеха/не успеха учебной деятельности и способности конструктивно действовать даже в ситуациях не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успеха;</a:t>
            </a:r>
            <a:r>
              <a:rPr lang="ru-RU" sz="1600" dirty="0" smtClean="0">
                <a:latin typeface="Times New Roman"/>
                <a:ea typeface="SimSun"/>
                <a:cs typeface="Times New Roman"/>
              </a:rPr>
              <a:t> 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развиты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навыки сотрудничества со сверстниками в разных социальных ситуациях, умения не создавать конфликтов и находить выходы из спорных ситуаций.</a:t>
            </a:r>
            <a:endParaRPr lang="ru-RU" sz="1600" dirty="0">
              <a:latin typeface="Times New Roman"/>
              <a:ea typeface="SimSun"/>
              <a:cs typeface="Mangal"/>
            </a:endParaRPr>
          </a:p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0765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5766" y="76200"/>
            <a:ext cx="8683348" cy="1143000"/>
          </a:xfrm>
        </p:spPr>
        <p:txBody>
          <a:bodyPr/>
          <a:lstStyle/>
          <a:p>
            <a:pPr algn="ctr"/>
            <a:r>
              <a:rPr lang="ru-RU" dirty="0" smtClean="0"/>
              <a:t>результативность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04862357"/>
              </p:ext>
            </p:extLst>
          </p:nvPr>
        </p:nvGraphicFramePr>
        <p:xfrm>
          <a:off x="1534160" y="3027680"/>
          <a:ext cx="8534400" cy="3475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619760" y="975360"/>
            <a:ext cx="11277600" cy="1920240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0000"/>
                </a:solidFill>
                <a:latin typeface="Times New Roman"/>
                <a:ea typeface="SimSun"/>
                <a:cs typeface="Mangal"/>
              </a:rPr>
              <a:t>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  <a:cs typeface="Times New Roman"/>
              </a:rPr>
              <a:t>В ходе освоения программы применяются следующие методы отслеживания результативности: педагогическое наблюдение; педагогический анализ результатов выполнения самостоятельных работ; диагностика;  участие учащихся  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  <a:cs typeface="Times New Roman"/>
              </a:rPr>
              <a:t>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  <a:cs typeface="Times New Roman"/>
              </a:rPr>
              <a:t>в муниципальных, краевых и всероссийских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SimSun"/>
                <a:cs typeface="Times New Roman"/>
              </a:rPr>
              <a:t>офлайн и онлайн конкурсах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339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3CF03F45-6A99-3E29-034F-2DD0A19820A6}"/>
              </a:ext>
            </a:extLst>
          </p:cNvPr>
          <p:cNvSpPr/>
          <p:nvPr/>
        </p:nvSpPr>
        <p:spPr>
          <a:xfrm>
            <a:off x="61045" y="0"/>
            <a:ext cx="3149516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u="sng" dirty="0" smtClea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Cassandra" panose="03000600000000020000" pitchFamily="66" charset="0"/>
              </a:rPr>
              <a:t>      Наши </a:t>
            </a:r>
            <a:r>
              <a:rPr lang="ru-RU" sz="3200" u="sng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Cassandra" panose="03000600000000020000" pitchFamily="66" charset="0"/>
              </a:rPr>
              <a:t>достижения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7B89D76-B90E-6838-2A0C-301DF8E574ED}"/>
              </a:ext>
            </a:extLst>
          </p:cNvPr>
          <p:cNvSpPr txBox="1"/>
          <p:nvPr/>
        </p:nvSpPr>
        <p:spPr>
          <a:xfrm>
            <a:off x="799939" y="1182458"/>
            <a:ext cx="106617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600" dirty="0" smtClean="0">
                <a:ln w="0"/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4" name="Picture 6" descr="C:\Users\Public\Pictures\ДДТ\ДДТ\петрова\cfb27bda-63a6-4871-8302-4d96a3dfa1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152" y="1077218"/>
            <a:ext cx="2242419" cy="32359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6" name="Picture 2" descr="C:\Users\HP\Desktop\ПРЕДСТАВЛЕНИЕ\награды\20250218_16095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1137" y="178118"/>
            <a:ext cx="2377503" cy="338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HP\Desktop\ПРЕДСТАВЛЕНИЕ\награды\20250218_16085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280" y="3632036"/>
            <a:ext cx="4390478" cy="305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HP\Desktop\ПРЕДСТАВЛЕНИЕ\награды\рпрап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278" y="3632036"/>
            <a:ext cx="4061002" cy="3059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HP\Desktop\ПРЕДСТАВЛЕНИЕ\награды\Рисуш6ш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781" y="178118"/>
            <a:ext cx="4263318" cy="3380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HP\Desktop\ПРЕДСТАВЛЕНИЕ\награды\рпра.jpg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22" b="2099"/>
          <a:stretch/>
        </p:blipFill>
        <p:spPr bwMode="auto">
          <a:xfrm>
            <a:off x="7228778" y="155857"/>
            <a:ext cx="2306320" cy="340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HP\Desktop\ПРЕДСТАВЛЕНИЕ\награды\img432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45" y="4079071"/>
            <a:ext cx="1859195" cy="2694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3" name="Picture 9" descr="C:\Users\HP\Desktop\ПРЕДСТАВЛЕНИЕ\награды\Благодарность проекта infourok.ru №ДЦ06904923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609" y="3907690"/>
            <a:ext cx="1772551" cy="2508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91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ublic\Pictures\ДДТ\W4hxlMip6X--e93CVd6bAqUYqPwYdYcaJvjdB0lvfPng6TkadQ4A9IttbvPBZD6wniGfnl-NqPOxgaw_Vj3i_syi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011" y="1264860"/>
            <a:ext cx="1549338" cy="1549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ДДТ №2\Desktop\logo-RMTS-KK-v-kruge-2048x204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942" y="1039571"/>
            <a:ext cx="1330898" cy="1264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HP\Documents\СЕРДЦЕ ДЕТЯМ\к ролику слайды\третий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645"/>
            <a:ext cx="5557519" cy="3869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3360" y="3322320"/>
            <a:ext cx="11623164" cy="3302000"/>
          </a:xfrm>
          <a:prstGeom prst="rect">
            <a:avLst/>
          </a:prstGeom>
        </p:spPr>
        <p:style>
          <a:lnRef idx="1">
            <a:schemeClr val="accent2"/>
          </a:lnRef>
          <a:fillRef idx="1002">
            <a:schemeClr val="lt1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6"/>
                </a:solidFill>
              </a:rPr>
              <a:t>                                  </a:t>
            </a:r>
            <a:r>
              <a:rPr lang="ru-RU" sz="2800" b="1" dirty="0" smtClean="0">
                <a:solidFill>
                  <a:schemeClr val="accent6"/>
                </a:solidFill>
              </a:rPr>
              <a:t>ЦИФРОВЫЕ СЛЕДЫ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600" b="1" dirty="0" smtClean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600" b="1" dirty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Дополнительная </a:t>
            </a:r>
            <a:r>
              <a:rPr lang="ru-RU" sz="1600" b="1" dirty="0">
                <a:latin typeface="Times New Roman"/>
                <a:ea typeface="Calibri"/>
                <a:cs typeface="Times New Roman"/>
              </a:rPr>
              <a:t>общеобразовательная общеразвивающая программа «Краеведы –исследователи»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u="sng" dirty="0">
                <a:solidFill>
                  <a:schemeClr val="bg2">
                    <a:lumMod val="25000"/>
                  </a:schemeClr>
                </a:solidFill>
                <a:latin typeface="Calibri"/>
                <a:ea typeface="Calibri"/>
                <a:cs typeface="Times New Roman"/>
                <a:hlinkClick r:id="rId5"/>
              </a:rPr>
              <a:t>https://infourok.ru/dopolnitelnaya-obsherazvivayushaya-obsheobrazovatelnaya-programma-kraevedy-issledovateli-6780671.html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Calibri"/>
                <a:ea typeface="Calibri"/>
                <a:cs typeface="Times New Roman"/>
              </a:rPr>
              <a:t>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u="sng" dirty="0">
                <a:solidFill>
                  <a:schemeClr val="bg2">
                    <a:lumMod val="25000"/>
                  </a:schemeClr>
                </a:solidFill>
                <a:latin typeface="Calibri"/>
                <a:ea typeface="Calibri"/>
                <a:cs typeface="Times New Roman"/>
                <a:hlinkClick r:id="rId6"/>
              </a:rPr>
              <a:t>http://ddt-grivenskaya.ru/образование/программа-краеведы-исследователи-2/</a:t>
            </a:r>
            <a:r>
              <a:rPr lang="ru-RU" sz="1400" dirty="0">
                <a:solidFill>
                  <a:schemeClr val="bg2">
                    <a:lumMod val="25000"/>
                  </a:schemeClr>
                </a:solidFill>
                <a:latin typeface="Calibri"/>
                <a:ea typeface="Calibri"/>
                <a:cs typeface="Times New Roman"/>
              </a:rPr>
              <a:t> </a:t>
            </a:r>
            <a:endParaRPr lang="ru-RU" sz="1400" dirty="0" smtClean="0">
              <a:solidFill>
                <a:schemeClr val="bg2">
                  <a:lumMod val="2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Times New Roman"/>
              </a:rPr>
              <a:t>Приложения к программе</a:t>
            </a: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Times New Roman"/>
                <a:hlinkClick r:id="rId7"/>
              </a:rPr>
              <a:t>http://ddt-grivenskaya.ru/</a:t>
            </a:r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Times New Roman"/>
                <a:hlinkClick r:id="rId7"/>
              </a:rPr>
              <a:t>профессиональные-конкурсы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Times New Roman"/>
                <a:hlinkClick r:id="rId7"/>
              </a:rPr>
              <a:t>/</a:t>
            </a:r>
            <a:r>
              <a:rPr lang="ru-RU" sz="1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ea typeface="Calibri"/>
                <a:cs typeface="Times New Roman"/>
              </a:rPr>
              <a:t> </a:t>
            </a:r>
          </a:p>
          <a:p>
            <a:pPr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solidFill>
                  <a:srgbClr val="222222"/>
                </a:solidFill>
                <a:latin typeface="Arial"/>
                <a:ea typeface="Times New Roman"/>
                <a:cs typeface="Times New Roman"/>
              </a:rPr>
              <a:t>публикации на личной странице </a:t>
            </a:r>
            <a:r>
              <a:rPr lang="ru-RU" sz="1400" dirty="0" err="1">
                <a:solidFill>
                  <a:srgbClr val="222222"/>
                </a:solidFill>
                <a:latin typeface="Arial"/>
                <a:ea typeface="Times New Roman"/>
                <a:cs typeface="Times New Roman"/>
              </a:rPr>
              <a:t>педсайта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ctr" fontAlgn="base">
              <a:lnSpc>
                <a:spcPct val="115000"/>
              </a:lnSpc>
              <a:spcAft>
                <a:spcPts val="0"/>
              </a:spcAft>
            </a:pPr>
            <a:r>
              <a:rPr lang="ru-RU" sz="1400" u="sng" dirty="0">
                <a:solidFill>
                  <a:srgbClr val="222222"/>
                </a:solidFill>
                <a:latin typeface="Arial"/>
                <a:ea typeface="Times New Roman"/>
                <a:cs typeface="Times New Roman"/>
                <a:hlinkClick r:id="rId8"/>
              </a:rPr>
              <a:t>https://infourok.ru/user/petrova-anna-grigorevna2</a:t>
            </a:r>
            <a:r>
              <a:rPr lang="ru-RU" sz="1400" dirty="0">
                <a:solidFill>
                  <a:srgbClr val="222222"/>
                </a:solidFill>
                <a:latin typeface="Arial"/>
                <a:ea typeface="Times New Roman"/>
                <a:cs typeface="Times New Roman"/>
              </a:rPr>
              <a:t> 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1400" b="1" dirty="0" smtClean="0">
              <a:solidFill>
                <a:schemeClr val="tx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solidFill>
                <a:schemeClr val="bg2">
                  <a:lumMod val="2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9" t="21205" r="54286" b="73304"/>
          <a:stretch/>
        </p:blipFill>
        <p:spPr bwMode="auto">
          <a:xfrm>
            <a:off x="5730364" y="104645"/>
            <a:ext cx="6106160" cy="575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120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1020</TotalTime>
  <Words>213</Words>
  <Application>Microsoft Office PowerPoint</Application>
  <PresentationFormat>Произвольный</PresentationFormat>
  <Paragraphs>60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 Панель методик и технологий образовательной практики </vt:lpstr>
      <vt:lpstr>ПРИОРИТЕТНЫЕ     НАПРАВЛЕНИЯ:   </vt:lpstr>
      <vt:lpstr>категории обучающихся: дети 12-16 лет, демонстрирующие различные образовательные результаты, с ОВЗ и с различным социальным статусом  цель практики:    </vt:lpstr>
      <vt:lpstr>научно-педагогические и методические подходы: </vt:lpstr>
      <vt:lpstr>СОХРАНЕНИЕ ТРАДИЦИЙ музеи, исследовательские работы, мероприятия </vt:lpstr>
      <vt:lpstr>новизна в подходе            преподавания         </vt:lpstr>
      <vt:lpstr>Презентация PowerPoint</vt:lpstr>
      <vt:lpstr>результативность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Московский областной конкурс  образовательных практик по обновлению содержания и технологий  дополнительного образования</dc:title>
  <dc:creator>Vladimir Tarasov</dc:creator>
  <cp:lastModifiedBy>HP</cp:lastModifiedBy>
  <cp:revision>106</cp:revision>
  <dcterms:created xsi:type="dcterms:W3CDTF">2023-04-19T09:21:49Z</dcterms:created>
  <dcterms:modified xsi:type="dcterms:W3CDTF">2025-03-02T14:29:46Z</dcterms:modified>
</cp:coreProperties>
</file>